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364" r:id="rId4"/>
    <p:sldId id="301" r:id="rId5"/>
    <p:sldId id="367" r:id="rId6"/>
    <p:sldId id="365" r:id="rId7"/>
    <p:sldId id="368" r:id="rId8"/>
    <p:sldId id="369" r:id="rId9"/>
    <p:sldId id="366" r:id="rId10"/>
    <p:sldId id="370" r:id="rId11"/>
    <p:sldId id="371" r:id="rId12"/>
    <p:sldId id="332" r:id="rId13"/>
    <p:sldId id="333" r:id="rId14"/>
    <p:sldId id="334" r:id="rId15"/>
    <p:sldId id="335" r:id="rId16"/>
    <p:sldId id="336" r:id="rId17"/>
    <p:sldId id="337" r:id="rId18"/>
    <p:sldId id="338" r:id="rId19"/>
    <p:sldId id="340" r:id="rId20"/>
    <p:sldId id="341" r:id="rId21"/>
    <p:sldId id="343" r:id="rId22"/>
    <p:sldId id="344" r:id="rId23"/>
    <p:sldId id="345" r:id="rId24"/>
    <p:sldId id="346" r:id="rId25"/>
    <p:sldId id="347" r:id="rId26"/>
    <p:sldId id="348" r:id="rId27"/>
    <p:sldId id="350" r:id="rId28"/>
    <p:sldId id="351" r:id="rId29"/>
    <p:sldId id="353" r:id="rId30"/>
    <p:sldId id="354" r:id="rId31"/>
    <p:sldId id="355" r:id="rId32"/>
    <p:sldId id="356" r:id="rId33"/>
    <p:sldId id="357" r:id="rId34"/>
    <p:sldId id="358" r:id="rId35"/>
    <p:sldId id="360" r:id="rId36"/>
    <p:sldId id="36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13" autoAdjust="0"/>
  </p:normalViewPr>
  <p:slideViewPr>
    <p:cSldViewPr snapToGrid="0">
      <p:cViewPr varScale="1">
        <p:scale>
          <a:sx n="105" d="100"/>
          <a:sy n="105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26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62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84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12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29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48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9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50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04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74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9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F8E16-F32D-4957-9019-5302DDBC4DB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9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WHAM update</a:t>
            </a:r>
            <a:br>
              <a:rPr lang="en-US" dirty="0" smtClean="0"/>
            </a:br>
            <a:r>
              <a:rPr lang="en-US" sz="3200" dirty="0" smtClean="0"/>
              <a:t>24 Sept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112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1512" y="375760"/>
            <a:ext cx="10761921" cy="66623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Runs 24-25: Movement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186" y="1293704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North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9979682" y="573942"/>
            <a:ext cx="212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Mohn’s</a:t>
            </a:r>
            <a:r>
              <a:rPr lang="en-US" dirty="0" smtClean="0"/>
              <a:t> rho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1828800"/>
            <a:ext cx="4428723" cy="4428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1828800"/>
            <a:ext cx="4428723" cy="4428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828800"/>
            <a:ext cx="4428723" cy="4428723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908646"/>
              </p:ext>
            </p:extLst>
          </p:nvPr>
        </p:nvGraphicFramePr>
        <p:xfrm>
          <a:off x="9580323" y="909453"/>
          <a:ext cx="2438400" cy="7366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59791228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1770716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0871607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30790851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Fmort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765046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691599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Run24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-0.321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555376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Run25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-0.239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-0.306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804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39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1512" y="375760"/>
            <a:ext cx="10761921" cy="66623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Runs 24-25: Movement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186" y="1293704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South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9979682" y="573942"/>
            <a:ext cx="212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Mohn’s</a:t>
            </a:r>
            <a:r>
              <a:rPr lang="en-US" dirty="0" smtClean="0"/>
              <a:t> rho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1828800"/>
            <a:ext cx="4428723" cy="4428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1828800"/>
            <a:ext cx="4428723" cy="4428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828800"/>
            <a:ext cx="4428723" cy="4428723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388057"/>
              </p:ext>
            </p:extLst>
          </p:nvPr>
        </p:nvGraphicFramePr>
        <p:xfrm>
          <a:off x="9586524" y="925404"/>
          <a:ext cx="2438400" cy="7366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40212618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149307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5285772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28230258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Fmort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30840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97964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Run24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07842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Run25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2471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83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Residuals: Run 25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4319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25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6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9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2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6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1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2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297" y="365125"/>
            <a:ext cx="11153503" cy="1325563"/>
          </a:xfrm>
        </p:spPr>
        <p:txBody>
          <a:bodyPr>
            <a:noAutofit/>
          </a:bodyPr>
          <a:lstStyle/>
          <a:p>
            <a:r>
              <a:rPr lang="en-US" sz="3200" dirty="0"/>
              <a:t>Given error in fall VAST and NEAMAP indices where inadvertently did not remove YOY….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4045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For recent runs, used </a:t>
            </a:r>
            <a:r>
              <a:rPr lang="en-US" sz="2400" dirty="0" err="1" smtClean="0"/>
              <a:t>RecCPA</a:t>
            </a:r>
            <a:r>
              <a:rPr lang="en-US" sz="2400" dirty="0" smtClean="0"/>
              <a:t> and Spring VAST indices (Tim)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Exploring sensitivities where added fall VAST index (Alex and Kiersten)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Rerunning some of the previous model runs (Kiersten)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208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4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6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4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4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7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3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7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3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297" y="365125"/>
            <a:ext cx="11153503" cy="1325563"/>
          </a:xfrm>
        </p:spPr>
        <p:txBody>
          <a:bodyPr>
            <a:noAutofit/>
          </a:bodyPr>
          <a:lstStyle/>
          <a:p>
            <a:r>
              <a:rPr lang="en-US" sz="3200" dirty="0" smtClean="0"/>
              <a:t>Explore age comp distribution assumptions….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4045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Run 19: </a:t>
            </a:r>
            <a:r>
              <a:rPr lang="en-US" sz="2400" dirty="0" err="1" smtClean="0"/>
              <a:t>Dirichlet</a:t>
            </a:r>
            <a:r>
              <a:rPr lang="en-US" sz="2400" dirty="0" smtClean="0"/>
              <a:t> distribution for age </a:t>
            </a:r>
            <a:r>
              <a:rPr lang="en-US" sz="2400" dirty="0" smtClean="0"/>
              <a:t>comps, estimate </a:t>
            </a:r>
            <a:r>
              <a:rPr lang="en-US" sz="2400" dirty="0" err="1" smtClean="0"/>
              <a:t>RecCPA</a:t>
            </a:r>
            <a:r>
              <a:rPr lang="en-US" sz="2400" dirty="0" smtClean="0"/>
              <a:t> CVs.</a:t>
            </a:r>
            <a:endParaRPr lang="en-US" sz="2400" dirty="0" smtClean="0"/>
          </a:p>
          <a:p>
            <a:r>
              <a:rPr lang="en-US" sz="2400" dirty="0" smtClean="0"/>
              <a:t>Run 20: </a:t>
            </a:r>
            <a:r>
              <a:rPr lang="en-US" sz="2400" dirty="0" smtClean="0"/>
              <a:t>Same as Run 19 except use </a:t>
            </a:r>
            <a:r>
              <a:rPr lang="en-US" sz="2400" dirty="0" err="1" smtClean="0"/>
              <a:t>Dirichlet</a:t>
            </a:r>
            <a:r>
              <a:rPr lang="en-US" sz="2400" dirty="0" smtClean="0"/>
              <a:t>-multinomial </a:t>
            </a:r>
            <a:r>
              <a:rPr lang="en-US" sz="2400" dirty="0" smtClean="0"/>
              <a:t>for age comps with </a:t>
            </a:r>
            <a:r>
              <a:rPr lang="en-US" sz="2400" dirty="0" smtClean="0"/>
              <a:t>max sample </a:t>
            </a:r>
            <a:r>
              <a:rPr lang="en-US" sz="2400" dirty="0" smtClean="0"/>
              <a:t>sizes </a:t>
            </a:r>
            <a:r>
              <a:rPr lang="en-US" sz="2400" dirty="0" smtClean="0"/>
              <a:t>set to </a:t>
            </a:r>
            <a:r>
              <a:rPr lang="en-US" sz="2400" dirty="0" smtClean="0"/>
              <a:t>1000; </a:t>
            </a:r>
            <a:endParaRPr lang="en-US" sz="2400" dirty="0" smtClean="0"/>
          </a:p>
          <a:p>
            <a:pPr lvl="1"/>
            <a:r>
              <a:rPr lang="en-US" sz="2000" dirty="0" smtClean="0"/>
              <a:t>Initially </a:t>
            </a:r>
            <a:r>
              <a:rPr lang="en-US" sz="2000" dirty="0" smtClean="0"/>
              <a:t>tried logistic normal with and without AR1 </a:t>
            </a:r>
            <a:r>
              <a:rPr lang="en-US" sz="2000" dirty="0" smtClean="0"/>
              <a:t>assumption, but no convergence</a:t>
            </a:r>
            <a:endParaRPr lang="en-US" sz="20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224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9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6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0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4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0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8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1512" y="375760"/>
            <a:ext cx="10761921" cy="66623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Runs 19-20: Change in age composition distribution assumption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186" y="1293704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North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9979682" y="573942"/>
            <a:ext cx="212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Mohn’s</a:t>
            </a:r>
            <a:r>
              <a:rPr lang="en-US" dirty="0" smtClean="0"/>
              <a:t> rho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1828800"/>
            <a:ext cx="4428723" cy="4428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1828800"/>
            <a:ext cx="4428723" cy="4428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828800"/>
            <a:ext cx="4428723" cy="4428723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64641"/>
              </p:ext>
            </p:extLst>
          </p:nvPr>
        </p:nvGraphicFramePr>
        <p:xfrm>
          <a:off x="9597656" y="932306"/>
          <a:ext cx="2438400" cy="552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4678493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8827466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2683772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35469843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Fmort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367043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Run19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57285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Run20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-0.152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8560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17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1512" y="375760"/>
            <a:ext cx="10761921" cy="66623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Runs 19-20: Change in age composition distribution assumption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186" y="1293704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South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9979682" y="573942"/>
            <a:ext cx="212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Mohn’s</a:t>
            </a:r>
            <a:r>
              <a:rPr lang="en-US" dirty="0" smtClean="0"/>
              <a:t> rho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1828800"/>
            <a:ext cx="4428723" cy="4428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1828800"/>
            <a:ext cx="4428723" cy="4428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828800"/>
            <a:ext cx="4428723" cy="442872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428258"/>
              </p:ext>
            </p:extLst>
          </p:nvPr>
        </p:nvGraphicFramePr>
        <p:xfrm>
          <a:off x="9604490" y="932051"/>
          <a:ext cx="2438400" cy="552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417131325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1608965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1694186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70241007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Fmort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33558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Run19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47612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Run20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18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995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297" y="365125"/>
            <a:ext cx="11153503" cy="1325563"/>
          </a:xfrm>
        </p:spPr>
        <p:txBody>
          <a:bodyPr>
            <a:noAutofit/>
          </a:bodyPr>
          <a:lstStyle/>
          <a:p>
            <a:r>
              <a:rPr lang="en-US" sz="3200" dirty="0" smtClean="0"/>
              <a:t>Explore selectivity….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4045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Run 21: Run 20 but AR1 time-varying selectivity for north VAST index; Tried time-vary selectivity for south </a:t>
            </a:r>
            <a:r>
              <a:rPr lang="en-US" sz="2400" dirty="0" smtClean="0"/>
              <a:t>and on rec fleet as </a:t>
            </a:r>
            <a:r>
              <a:rPr lang="en-US" sz="2400" dirty="0" smtClean="0"/>
              <a:t>well but it did not converge</a:t>
            </a:r>
          </a:p>
          <a:p>
            <a:r>
              <a:rPr lang="en-US" sz="2400" dirty="0" smtClean="0"/>
              <a:t>Run 22: </a:t>
            </a:r>
            <a:r>
              <a:rPr lang="en-US" sz="2400" dirty="0" smtClean="0"/>
              <a:t>time-varying </a:t>
            </a:r>
            <a:r>
              <a:rPr lang="en-US" sz="2400" dirty="0" smtClean="0"/>
              <a:t>selectivity for all </a:t>
            </a:r>
            <a:r>
              <a:rPr lang="en-US" sz="2400" dirty="0" smtClean="0"/>
              <a:t>indices</a:t>
            </a:r>
            <a:r>
              <a:rPr lang="en-US" sz="2400" dirty="0"/>
              <a:t>, but recruitment only random effects, </a:t>
            </a:r>
            <a:r>
              <a:rPr lang="en-US" sz="2400" dirty="0" smtClean="0"/>
              <a:t>to get results faster. Big </a:t>
            </a:r>
            <a:r>
              <a:rPr lang="en-US" sz="2400" dirty="0" err="1" smtClean="0"/>
              <a:t>retros</a:t>
            </a:r>
            <a:r>
              <a:rPr lang="en-US" sz="2400" dirty="0" smtClean="0"/>
              <a:t> in north because of “rec” random effects.</a:t>
            </a:r>
            <a:endParaRPr lang="en-US" sz="2400" dirty="0" smtClean="0"/>
          </a:p>
          <a:p>
            <a:r>
              <a:rPr lang="en-US" sz="2400" dirty="0" smtClean="0"/>
              <a:t>Run 23: </a:t>
            </a:r>
            <a:r>
              <a:rPr lang="en-US" sz="2400" dirty="0" smtClean="0"/>
              <a:t>From Run </a:t>
            </a:r>
            <a:r>
              <a:rPr lang="en-US" sz="2400" dirty="0" smtClean="0"/>
              <a:t>22 </a:t>
            </a:r>
            <a:r>
              <a:rPr lang="en-US" sz="2400" dirty="0" smtClean="0"/>
              <a:t>tried to expand to “rec+1” for north and/or south, but did not converge. Eventually ended up with </a:t>
            </a:r>
            <a:r>
              <a:rPr lang="en-US" sz="2400" dirty="0" err="1" smtClean="0"/>
              <a:t>iid</a:t>
            </a:r>
            <a:r>
              <a:rPr lang="en-US" sz="2400" dirty="0" smtClean="0"/>
              <a:t> </a:t>
            </a:r>
            <a:r>
              <a:rPr lang="en-US" sz="2400" dirty="0" smtClean="0"/>
              <a:t>random effects on all </a:t>
            </a:r>
            <a:r>
              <a:rPr lang="en-US" sz="2400" dirty="0" smtClean="0"/>
              <a:t>NAA and </a:t>
            </a:r>
            <a:r>
              <a:rPr lang="en-US" sz="2400" dirty="0" smtClean="0"/>
              <a:t>time-invariant selectivity </a:t>
            </a:r>
            <a:r>
              <a:rPr lang="en-US" sz="2400" dirty="0" smtClean="0"/>
              <a:t>for VAST indices but </a:t>
            </a:r>
            <a:r>
              <a:rPr lang="en-US" sz="2400" dirty="0" smtClean="0"/>
              <a:t>AR1 with </a:t>
            </a:r>
            <a:r>
              <a:rPr lang="en-US" sz="2400" dirty="0" smtClean="0"/>
              <a:t>age for south VAST. AR1 year effects for age 1 selectivity of Rec CPA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6425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1512" y="375760"/>
            <a:ext cx="10761921" cy="66623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Runs 21-23: Selectivity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186" y="1293704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North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9979682" y="573942"/>
            <a:ext cx="212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Mohn’s</a:t>
            </a:r>
            <a:r>
              <a:rPr lang="en-US" dirty="0" smtClean="0"/>
              <a:t> rho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1828800"/>
            <a:ext cx="4428723" cy="4428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1828800"/>
            <a:ext cx="4428723" cy="4428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828800"/>
            <a:ext cx="4428723" cy="442872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36514"/>
              </p:ext>
            </p:extLst>
          </p:nvPr>
        </p:nvGraphicFramePr>
        <p:xfrm>
          <a:off x="9597658" y="908050"/>
          <a:ext cx="2438400" cy="9207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2912522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702823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9228203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9042481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Fmort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315748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Run20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-0.152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8467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Run21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-0.167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87604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90369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23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458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1512" y="375760"/>
            <a:ext cx="10761921" cy="66623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Runs 21-23: Selectivity</a:t>
            </a:r>
            <a:endParaRPr lang="en-US" sz="32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186" y="1293704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South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9979682" y="573942"/>
            <a:ext cx="212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Mohn’s</a:t>
            </a:r>
            <a:r>
              <a:rPr lang="en-US" dirty="0" smtClean="0"/>
              <a:t> rho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1828800"/>
            <a:ext cx="4428723" cy="4428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1828800"/>
            <a:ext cx="4428723" cy="4428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828800"/>
            <a:ext cx="4428723" cy="442872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555625"/>
              </p:ext>
            </p:extLst>
          </p:nvPr>
        </p:nvGraphicFramePr>
        <p:xfrm>
          <a:off x="9604297" y="908050"/>
          <a:ext cx="2438400" cy="9207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64687124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382289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524497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77184488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Fmort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962543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Run20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69959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Run21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02259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7275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662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549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297" y="365125"/>
            <a:ext cx="11153503" cy="1325563"/>
          </a:xfrm>
        </p:spPr>
        <p:txBody>
          <a:bodyPr>
            <a:noAutofit/>
          </a:bodyPr>
          <a:lstStyle/>
          <a:p>
            <a:r>
              <a:rPr lang="en-US" sz="3200" dirty="0" smtClean="0"/>
              <a:t>Explore movement….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4045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Run 24: Run 23 but time-varying movement rate for </a:t>
            </a:r>
            <a:r>
              <a:rPr lang="en-US" sz="2400" dirty="0" smtClean="0"/>
              <a:t>N-S. Had to fix  south Rec CPA CV at estimate from Run 23.</a:t>
            </a:r>
            <a:endParaRPr lang="en-US" sz="2400" dirty="0" smtClean="0"/>
          </a:p>
          <a:p>
            <a:r>
              <a:rPr lang="en-US" sz="2400" dirty="0" smtClean="0"/>
              <a:t>Run 25: Run 24 but </a:t>
            </a:r>
            <a:r>
              <a:rPr lang="en-US" sz="2400" dirty="0" err="1" smtClean="0"/>
              <a:t>dirichlet</a:t>
            </a:r>
            <a:r>
              <a:rPr lang="en-US" sz="2400" dirty="0" smtClean="0"/>
              <a:t> distribution instead of </a:t>
            </a:r>
            <a:r>
              <a:rPr lang="en-US" sz="2400" dirty="0" err="1" smtClean="0"/>
              <a:t>dirichlet</a:t>
            </a:r>
            <a:r>
              <a:rPr lang="en-US" sz="2400" dirty="0" smtClean="0"/>
              <a:t>-multinomial. Also tried logistic-normal but didn’t converge.</a:t>
            </a:r>
            <a:endParaRPr lang="en-US" sz="2400" dirty="0" smtClean="0"/>
          </a:p>
          <a:p>
            <a:pPr marL="457200" lvl="1" indent="0">
              <a:buNone/>
            </a:pPr>
            <a:endParaRPr lang="en-US" sz="20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248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</TotalTime>
  <Words>594</Words>
  <Application>Microsoft Office PowerPoint</Application>
  <PresentationFormat>Widescreen</PresentationFormat>
  <Paragraphs>203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WHAM update 24 Sept</vt:lpstr>
      <vt:lpstr>Given error in fall VAST and NEAMAP indices where inadvertently did not remove YOY…. </vt:lpstr>
      <vt:lpstr>Explore age comp distribution assumptions…. </vt:lpstr>
      <vt:lpstr>PowerPoint Presentation</vt:lpstr>
      <vt:lpstr>PowerPoint Presentation</vt:lpstr>
      <vt:lpstr>Explore selectivity…. </vt:lpstr>
      <vt:lpstr>PowerPoint Presentation</vt:lpstr>
      <vt:lpstr>PowerPoint Presentation</vt:lpstr>
      <vt:lpstr>Explore movement….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Kiersten.Curti</dc:creator>
  <cp:lastModifiedBy>Timothy.J.Miller</cp:lastModifiedBy>
  <cp:revision>69</cp:revision>
  <dcterms:created xsi:type="dcterms:W3CDTF">2023-09-05T10:45:50Z</dcterms:created>
  <dcterms:modified xsi:type="dcterms:W3CDTF">2023-09-25T16:16:22Z</dcterms:modified>
</cp:coreProperties>
</file>